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code Sans" panose="00000500000000000000" pitchFamily="2" charset="0"/>
      <p:regular r:id="rId18"/>
      <p:bold r:id="rId19"/>
    </p:embeddedFont>
    <p:embeddedFont>
      <p:font typeface="Encode Sans ExtraBold" panose="00000900000000000000" pitchFamily="2" charset="0"/>
      <p:bold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Zr9mtTyLWTo285eePnHRSiG1K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423bcff3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g1e423bcff3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e423bcff3d_0_10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1f558b84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g251f558b84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51f558b842_0_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423bcff3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e423bcff3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e423bcff3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e423bcff3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423bcff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g1e423bcff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1e423bcff3d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423bcff3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e423bcff3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423bcff3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1e423bcff3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Q57fpCM5lE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944683" y="1974209"/>
            <a:ext cx="64878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4300" b="0" i="0" u="none" strike="noStrike" cap="non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Comunicación interna como elemento esencial para la atención de calidad</a:t>
            </a:r>
            <a:endParaRPr sz="300" b="0" i="0" u="none" strike="noStrike" cap="non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096000" y="4798950"/>
            <a:ext cx="5671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n-US" sz="1000" b="0" i="0" u="none" strike="noStrike" cap="non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SALA DE COMUNICACIONES - HBEE</a:t>
            </a:r>
            <a:endParaRPr sz="1000" b="0" i="0" u="none" strike="noStrike" cap="non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5362" y="2478475"/>
            <a:ext cx="3267727" cy="190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"/>
          <p:cNvCxnSpPr/>
          <p:nvPr/>
        </p:nvCxnSpPr>
        <p:spPr>
          <a:xfrm>
            <a:off x="5704312" y="3050225"/>
            <a:ext cx="0" cy="963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423bcff3d_0_108"/>
          <p:cNvSpPr txBox="1"/>
          <p:nvPr/>
        </p:nvSpPr>
        <p:spPr>
          <a:xfrm>
            <a:off x="2504373" y="2059050"/>
            <a:ext cx="78462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4300" b="0" i="0" u="none" strike="noStrike" cap="non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“El conocimiento no es lo que cambia la conducta de las personas, es la motivación lo que lo hace”</a:t>
            </a:r>
            <a:endParaRPr sz="300" b="0" i="0" u="none" strike="noStrike" cap="non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97" name="Google Shape;197;g1e423bcff3d_0_108"/>
          <p:cNvSpPr txBox="1"/>
          <p:nvPr/>
        </p:nvSpPr>
        <p:spPr>
          <a:xfrm>
            <a:off x="6096000" y="5746350"/>
            <a:ext cx="5671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lang="en-US" sz="1200" b="0" i="0" u="none" strike="noStrike" cap="none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rPr>
              <a:t>Philip Lesly Presidente de Philip Lesly Co., de Chicago. 1980</a:t>
            </a:r>
            <a:endParaRPr sz="1200" b="0" i="0" u="none" strike="noStrike" cap="none">
              <a:solidFill>
                <a:srgbClr val="EFEFE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8" name="Google Shape;198;g1e423bcff3d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8"/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 txBox="1"/>
          <p:nvPr/>
        </p:nvSpPr>
        <p:spPr>
          <a:xfrm>
            <a:off x="3855900" y="1797104"/>
            <a:ext cx="4480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7600" b="0" i="0" u="none" strike="noStrike" cap="non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sz="3600" b="0" i="0" u="none" strike="noStrike" cap="non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1f558b842_0_3"/>
          <p:cNvSpPr txBox="1"/>
          <p:nvPr/>
        </p:nvSpPr>
        <p:spPr>
          <a:xfrm>
            <a:off x="2504373" y="1754250"/>
            <a:ext cx="7846200" cy="3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300" b="0" i="0" u="none" strike="noStrike" cap="non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Fomentar la confianza de los equipos de salud en comunicaciones como una disciplina en la que apoyarse.</a:t>
            </a:r>
            <a:endParaRPr sz="4300" b="0" i="0" u="none" strike="noStrike" cap="none">
              <a:solidFill>
                <a:srgbClr val="EFEFEF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00" name="Google Shape;100;g251f558b842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5477625" y="339725"/>
            <a:ext cx="7104000" cy="407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846137" y="1335087"/>
            <a:ext cx="574675" cy="574675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1400651" y="1549875"/>
            <a:ext cx="4464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Trabajar en comunicación es: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476862" y="2732663"/>
            <a:ext cx="1252500" cy="79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7021512" y="4660900"/>
            <a:ext cx="215900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47236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7923212" y="4660900"/>
            <a:ext cx="214312" cy="21431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626" y="339725"/>
            <a:ext cx="7632924" cy="413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846137" y="3244850"/>
            <a:ext cx="5832475" cy="3262312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1156360" y="3429000"/>
            <a:ext cx="5070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Encode Sans"/>
              <a:buChar char="●"/>
            </a:pPr>
            <a:r>
              <a:rPr lang="en-US" sz="2400" b="0" i="0" u="none" strike="noStrike" cap="none">
                <a:solidFill>
                  <a:srgbClr val="E5E8F7"/>
                </a:solidFill>
                <a:latin typeface="Encode Sans"/>
                <a:ea typeface="Encode Sans"/>
                <a:cs typeface="Encode Sans"/>
                <a:sym typeface="Encode Sans"/>
              </a:rPr>
              <a:t>Hacer que los distintos públicos cuenten con la información necesaria, de la forma correcta, y en el momento adecuado</a:t>
            </a:r>
            <a:endParaRPr sz="1400" b="0" i="0" u="none" strike="noStrike" cap="non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097647" y="5145225"/>
            <a:ext cx="5070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Encode Sans"/>
              <a:buChar char="●"/>
            </a:pPr>
            <a:r>
              <a:rPr lang="en-US" sz="2400">
                <a:solidFill>
                  <a:srgbClr val="E5E8F7"/>
                </a:solidFill>
                <a:latin typeface="Encode Sans"/>
                <a:ea typeface="Encode Sans"/>
                <a:cs typeface="Encode Sans"/>
                <a:sym typeface="Encode Sans"/>
              </a:rPr>
              <a:t>Lograr una mayor adhesión con la misión, visión y valores</a:t>
            </a:r>
            <a:endParaRPr sz="1400" b="0" i="0" u="none" strike="noStrike" cap="non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423bcff3d_0_54"/>
          <p:cNvSpPr txBox="1"/>
          <p:nvPr/>
        </p:nvSpPr>
        <p:spPr>
          <a:xfrm>
            <a:off x="5477625" y="339725"/>
            <a:ext cx="7104000" cy="407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e423bcff3d_0_54"/>
          <p:cNvSpPr/>
          <p:nvPr/>
        </p:nvSpPr>
        <p:spPr>
          <a:xfrm>
            <a:off x="846137" y="1335087"/>
            <a:ext cx="574049" cy="574049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e423bcff3d_0_54"/>
          <p:cNvSpPr txBox="1"/>
          <p:nvPr/>
        </p:nvSpPr>
        <p:spPr>
          <a:xfrm>
            <a:off x="1400651" y="1549875"/>
            <a:ext cx="4464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Trabajar en comunicación es: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4" name="Google Shape;124;g1e423bcff3d_0_54"/>
          <p:cNvSpPr/>
          <p:nvPr/>
        </p:nvSpPr>
        <p:spPr>
          <a:xfrm>
            <a:off x="1476862" y="2732663"/>
            <a:ext cx="1252500" cy="79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e423bcff3d_0_54"/>
          <p:cNvSpPr/>
          <p:nvPr/>
        </p:nvSpPr>
        <p:spPr>
          <a:xfrm>
            <a:off x="7021512" y="4660900"/>
            <a:ext cx="2160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e423bcff3d_0_54"/>
          <p:cNvSpPr/>
          <p:nvPr/>
        </p:nvSpPr>
        <p:spPr>
          <a:xfrm>
            <a:off x="7472362" y="4660900"/>
            <a:ext cx="2142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e423bcff3d_0_54"/>
          <p:cNvSpPr/>
          <p:nvPr/>
        </p:nvSpPr>
        <p:spPr>
          <a:xfrm>
            <a:off x="7923212" y="4660900"/>
            <a:ext cx="2142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g1e423bcff3d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e423bcff3d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7632" y="339725"/>
            <a:ext cx="6711368" cy="40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e423bcff3d_0_54"/>
          <p:cNvSpPr txBox="1"/>
          <p:nvPr/>
        </p:nvSpPr>
        <p:spPr>
          <a:xfrm>
            <a:off x="846137" y="3244850"/>
            <a:ext cx="5832600" cy="3262200"/>
          </a:xfrm>
          <a:prstGeom prst="rect">
            <a:avLst/>
          </a:prstGeom>
          <a:solidFill>
            <a:srgbClr val="0194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e423bcff3d_0_54"/>
          <p:cNvSpPr txBox="1"/>
          <p:nvPr/>
        </p:nvSpPr>
        <p:spPr>
          <a:xfrm>
            <a:off x="1265097" y="4769775"/>
            <a:ext cx="5070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Encode Sans"/>
              <a:buChar char="●"/>
            </a:pPr>
            <a:r>
              <a:rPr lang="en-US" sz="2400" b="0" i="0" u="none" strike="noStrike" cap="none">
                <a:solidFill>
                  <a:srgbClr val="E5E8F7"/>
                </a:solidFill>
                <a:latin typeface="Encode Sans"/>
                <a:ea typeface="Encode Sans"/>
                <a:cs typeface="Encode Sans"/>
                <a:sym typeface="Encode Sans"/>
              </a:rPr>
              <a:t>Fortalecer el vínculo y confianza entre la institución y sus profesiones, entre la institución y sus pacientes</a:t>
            </a:r>
            <a:endParaRPr sz="1400" b="0" i="0" u="none" strike="noStrike" cap="non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2" name="Google Shape;132;g1e423bcff3d_0_54"/>
          <p:cNvSpPr txBox="1"/>
          <p:nvPr/>
        </p:nvSpPr>
        <p:spPr>
          <a:xfrm>
            <a:off x="1265097" y="3429000"/>
            <a:ext cx="5070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E8F7"/>
              </a:buClr>
              <a:buSzPts val="2400"/>
              <a:buFont typeface="Encode Sans"/>
              <a:buChar char="●"/>
            </a:pPr>
            <a:r>
              <a:rPr lang="en-US" sz="2400" b="0" i="0" u="none" strike="noStrike" cap="none">
                <a:solidFill>
                  <a:srgbClr val="E5E8F7"/>
                </a:solidFill>
                <a:latin typeface="Encode Sans"/>
                <a:ea typeface="Encode Sans"/>
                <a:cs typeface="Encode Sans"/>
                <a:sym typeface="Encode Sans"/>
              </a:rPr>
              <a:t>Hacer un uso más apropiado de los recursos (gráficos y audiovisuales)</a:t>
            </a:r>
            <a:endParaRPr sz="1400" b="0" i="0" u="none" strike="noStrike" cap="non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6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6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e423bcff3d_0_96"/>
          <p:cNvSpPr txBox="1"/>
          <p:nvPr/>
        </p:nvSpPr>
        <p:spPr>
          <a:xfrm>
            <a:off x="8529725" y="252412"/>
            <a:ext cx="2857500" cy="4926000"/>
          </a:xfrm>
          <a:prstGeom prst="rect">
            <a:avLst/>
          </a:prstGeom>
          <a:solidFill>
            <a:srgbClr val="62C8F3"/>
          </a:solidFill>
          <a:ln>
            <a:noFill/>
          </a:ln>
          <a:effectLst>
            <a:outerShdw blurRad="63500" dist="50800" dir="5400000">
              <a:srgbClr val="000000">
                <a:alpha val="4823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1e423bcff3d_0_96"/>
          <p:cNvSpPr txBox="1"/>
          <p:nvPr/>
        </p:nvSpPr>
        <p:spPr>
          <a:xfrm>
            <a:off x="8529725" y="5346700"/>
            <a:ext cx="2857500" cy="15114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4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1e423bcff3d_0_96"/>
          <p:cNvSpPr/>
          <p:nvPr/>
        </p:nvSpPr>
        <p:spPr>
          <a:xfrm>
            <a:off x="392325" y="5866512"/>
            <a:ext cx="556938" cy="574049"/>
          </a:xfrm>
          <a:custGeom>
            <a:avLst/>
            <a:gdLst/>
            <a:ahLst/>
            <a:cxnLst/>
            <a:rect l="l" t="t" r="r" b="b"/>
            <a:pathLst>
              <a:path w="556938" h="575488" extrusionOk="0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1e423bcff3d_0_96"/>
          <p:cNvSpPr txBox="1"/>
          <p:nvPr/>
        </p:nvSpPr>
        <p:spPr>
          <a:xfrm>
            <a:off x="1903300" y="2795900"/>
            <a:ext cx="570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“Todo comunica”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1" name="Google Shape;141;g1e423bcff3d_0_96"/>
          <p:cNvSpPr/>
          <p:nvPr/>
        </p:nvSpPr>
        <p:spPr>
          <a:xfrm>
            <a:off x="6294375" y="3666037"/>
            <a:ext cx="1211400" cy="77700"/>
          </a:xfrm>
          <a:prstGeom prst="roundRect">
            <a:avLst>
              <a:gd name="adj" fmla="val 16667"/>
            </a:avLst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1e423bcff3d_0_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25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1e423bcff3d_0_96"/>
          <p:cNvPicPr preferRelativeResize="0"/>
          <p:nvPr/>
        </p:nvPicPr>
        <p:blipFill rotWithShape="1">
          <a:blip r:embed="rId4">
            <a:alphaModFix/>
          </a:blip>
          <a:srcRect l="42896" t="-45256" b="-30088"/>
          <a:stretch/>
        </p:blipFill>
        <p:spPr>
          <a:xfrm>
            <a:off x="8529725" y="252400"/>
            <a:ext cx="2857500" cy="49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4DB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e423bcff3d_0_0"/>
          <p:cNvSpPr txBox="1"/>
          <p:nvPr/>
        </p:nvSpPr>
        <p:spPr>
          <a:xfrm>
            <a:off x="4242599" y="1117200"/>
            <a:ext cx="3706800" cy="754200"/>
          </a:xfrm>
          <a:prstGeom prst="rect">
            <a:avLst/>
          </a:prstGeom>
          <a:solidFill>
            <a:srgbClr val="3D409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4300" b="0" i="0" u="none" strike="noStrike" cap="non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Colaboración</a:t>
            </a:r>
            <a:endParaRPr sz="300" b="0" i="0" u="none" strike="noStrike" cap="non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150" name="Google Shape;150;g1e423bcff3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e423bcff3d_0_0"/>
          <p:cNvSpPr txBox="1"/>
          <p:nvPr/>
        </p:nvSpPr>
        <p:spPr>
          <a:xfrm>
            <a:off x="4500750" y="3051900"/>
            <a:ext cx="3276364" cy="754200"/>
          </a:xfrm>
          <a:prstGeom prst="rect">
            <a:avLst/>
          </a:prstGeom>
          <a:solidFill>
            <a:srgbClr val="3D409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4300" b="0" i="0" u="none" strike="noStrike" cap="non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Motivación</a:t>
            </a:r>
            <a:endParaRPr sz="300" b="0" i="0" u="none" strike="noStrike" cap="non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152" name="Google Shape;152;g1e423bcff3d_0_0"/>
          <p:cNvSpPr txBox="1"/>
          <p:nvPr/>
        </p:nvSpPr>
        <p:spPr>
          <a:xfrm>
            <a:off x="3757500" y="5107850"/>
            <a:ext cx="4677000" cy="754200"/>
          </a:xfrm>
          <a:prstGeom prst="rect">
            <a:avLst/>
          </a:prstGeom>
          <a:solidFill>
            <a:srgbClr val="3D409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lang="en-US" sz="4300" b="0" i="0" u="none" strike="noStrike" cap="non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Involucramiento</a:t>
            </a:r>
            <a:endParaRPr sz="300" b="0" i="0" u="none" strike="noStrike" cap="non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/>
        </p:nvSpPr>
        <p:spPr>
          <a:xfrm>
            <a:off x="0" y="0"/>
            <a:ext cx="4283100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596800" y="5377125"/>
            <a:ext cx="487601" cy="487601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487350" y="1735750"/>
            <a:ext cx="3869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“Al hospital lo hacemos entre todes”</a:t>
            </a:r>
            <a:endParaRPr sz="1400" b="1" i="0" u="none" strike="noStrike" cap="non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596812" y="3136462"/>
            <a:ext cx="1528800" cy="45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519624" y="1615799"/>
            <a:ext cx="305207" cy="305207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4">
            <a:alphaModFix/>
          </a:blip>
          <a:srcRect l="34072" t="16422" r="37816" b="18276"/>
          <a:stretch/>
        </p:blipFill>
        <p:spPr>
          <a:xfrm>
            <a:off x="4511825" y="839900"/>
            <a:ext cx="3962549" cy="51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596800" y="3348913"/>
            <a:ext cx="3069300" cy="600300"/>
          </a:xfrm>
          <a:prstGeom prst="rect">
            <a:avLst/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33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Conociéndonos</a:t>
            </a:r>
            <a:endParaRPr sz="30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3100" y="839900"/>
            <a:ext cx="3375350" cy="53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"/>
          <p:cNvSpPr txBox="1"/>
          <p:nvPr/>
        </p:nvSpPr>
        <p:spPr>
          <a:xfrm>
            <a:off x="596800" y="4268025"/>
            <a:ext cx="3375300" cy="600300"/>
          </a:xfrm>
          <a:prstGeom prst="rect">
            <a:avLst/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33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Tecnología HBEE</a:t>
            </a:r>
            <a:endParaRPr sz="30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e423bcff3d_0_147"/>
          <p:cNvSpPr txBox="1"/>
          <p:nvPr/>
        </p:nvSpPr>
        <p:spPr>
          <a:xfrm>
            <a:off x="0" y="0"/>
            <a:ext cx="4283100" cy="6858000"/>
          </a:xfrm>
          <a:prstGeom prst="rect">
            <a:avLst/>
          </a:prstGeom>
          <a:solidFill>
            <a:srgbClr val="0194DB"/>
          </a:solidFill>
          <a:ln>
            <a:noFill/>
          </a:ln>
          <a:effectLst>
            <a:outerShdw blurRad="63500" dist="50800" dir="540000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1e423bcff3d_0_147"/>
          <p:cNvSpPr/>
          <p:nvPr/>
        </p:nvSpPr>
        <p:spPr>
          <a:xfrm>
            <a:off x="596800" y="5377125"/>
            <a:ext cx="487601" cy="487601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e423bcff3d_0_147"/>
          <p:cNvSpPr txBox="1"/>
          <p:nvPr/>
        </p:nvSpPr>
        <p:spPr>
          <a:xfrm>
            <a:off x="487350" y="1735750"/>
            <a:ext cx="3869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“Al hospital lo hacemos entre todes”</a:t>
            </a:r>
            <a:endParaRPr sz="1400" b="1" i="0" u="none" strike="noStrike" cap="non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4" name="Google Shape;174;g1e423bcff3d_0_147"/>
          <p:cNvSpPr/>
          <p:nvPr/>
        </p:nvSpPr>
        <p:spPr>
          <a:xfrm>
            <a:off x="596812" y="3136462"/>
            <a:ext cx="1528800" cy="459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e423bcff3d_0_147"/>
          <p:cNvSpPr/>
          <p:nvPr/>
        </p:nvSpPr>
        <p:spPr>
          <a:xfrm>
            <a:off x="3519624" y="1615799"/>
            <a:ext cx="305207" cy="305207"/>
          </a:xfrm>
          <a:custGeom>
            <a:avLst/>
            <a:gdLst/>
            <a:ahLst/>
            <a:cxnLst/>
            <a:rect l="l" t="t" r="r" b="b"/>
            <a:pathLst>
              <a:path w="486385" h="486385" extrusionOk="0">
                <a:moveTo>
                  <a:pt x="64470" y="185994"/>
                </a:moveTo>
                <a:lnTo>
                  <a:pt x="185994" y="185994"/>
                </a:lnTo>
                <a:lnTo>
                  <a:pt x="185994" y="64470"/>
                </a:lnTo>
                <a:lnTo>
                  <a:pt x="300391" y="64470"/>
                </a:lnTo>
                <a:lnTo>
                  <a:pt x="300391" y="185994"/>
                </a:lnTo>
                <a:lnTo>
                  <a:pt x="421915" y="185994"/>
                </a:lnTo>
                <a:lnTo>
                  <a:pt x="421915" y="300391"/>
                </a:lnTo>
                <a:lnTo>
                  <a:pt x="300391" y="300391"/>
                </a:lnTo>
                <a:lnTo>
                  <a:pt x="300391" y="421915"/>
                </a:lnTo>
                <a:lnTo>
                  <a:pt x="185994" y="421915"/>
                </a:lnTo>
                <a:lnTo>
                  <a:pt x="185994" y="300391"/>
                </a:lnTo>
                <a:lnTo>
                  <a:pt x="64470" y="300391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g1e423bcff3d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1e423bcff3d_0_147"/>
          <p:cNvSpPr txBox="1"/>
          <p:nvPr/>
        </p:nvSpPr>
        <p:spPr>
          <a:xfrm>
            <a:off x="606900" y="3538500"/>
            <a:ext cx="3069300" cy="600300"/>
          </a:xfrm>
          <a:prstGeom prst="rect">
            <a:avLst/>
          </a:prstGeom>
          <a:solidFill>
            <a:srgbClr val="EC378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3300" b="0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#EquipoHBEE</a:t>
            </a:r>
            <a:endParaRPr sz="300" b="0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8" name="Google Shape;178;g1e423bcff3d_0_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4124" y="2369475"/>
            <a:ext cx="5954849" cy="26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95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23bcff3d_0_8"/>
          <p:cNvSpPr/>
          <p:nvPr/>
        </p:nvSpPr>
        <p:spPr>
          <a:xfrm>
            <a:off x="314187" y="5799312"/>
            <a:ext cx="574049" cy="574049"/>
          </a:xfrm>
          <a:custGeom>
            <a:avLst/>
            <a:gdLst/>
            <a:ahLst/>
            <a:cxnLst/>
            <a:rect l="l" t="t" r="r" b="b"/>
            <a:pathLst>
              <a:path w="575488" h="575488" extrusionOk="0">
                <a:moveTo>
                  <a:pt x="76281" y="220067"/>
                </a:moveTo>
                <a:lnTo>
                  <a:pt x="220067" y="220067"/>
                </a:lnTo>
                <a:lnTo>
                  <a:pt x="220067" y="76281"/>
                </a:lnTo>
                <a:lnTo>
                  <a:pt x="355421" y="76281"/>
                </a:lnTo>
                <a:lnTo>
                  <a:pt x="355421" y="220067"/>
                </a:lnTo>
                <a:lnTo>
                  <a:pt x="499207" y="220067"/>
                </a:lnTo>
                <a:lnTo>
                  <a:pt x="499207" y="355421"/>
                </a:lnTo>
                <a:lnTo>
                  <a:pt x="355421" y="355421"/>
                </a:lnTo>
                <a:lnTo>
                  <a:pt x="355421" y="499207"/>
                </a:lnTo>
                <a:lnTo>
                  <a:pt x="220067" y="499207"/>
                </a:lnTo>
                <a:lnTo>
                  <a:pt x="220067" y="355421"/>
                </a:lnTo>
                <a:lnTo>
                  <a:pt x="76281" y="35542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e423bcff3d_0_8"/>
          <p:cNvSpPr txBox="1"/>
          <p:nvPr/>
        </p:nvSpPr>
        <p:spPr>
          <a:xfrm>
            <a:off x="1860275" y="837150"/>
            <a:ext cx="87807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3200"/>
              <a:buFont typeface="Open Sans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La comunicación interna como herramienta para la seguridad de pacientes y una óptima calidad asistencial</a:t>
            </a:r>
            <a:endParaRPr sz="1400" b="1" i="0" u="none" strike="noStrike" cap="non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5" name="Google Shape;185;g1e423bcff3d_0_8"/>
          <p:cNvSpPr/>
          <p:nvPr/>
        </p:nvSpPr>
        <p:spPr>
          <a:xfrm>
            <a:off x="314187" y="6525750"/>
            <a:ext cx="1252500" cy="79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e423bcff3d_0_8"/>
          <p:cNvSpPr/>
          <p:nvPr/>
        </p:nvSpPr>
        <p:spPr>
          <a:xfrm>
            <a:off x="10630237" y="903000"/>
            <a:ext cx="2160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e423bcff3d_0_8"/>
          <p:cNvSpPr/>
          <p:nvPr/>
        </p:nvSpPr>
        <p:spPr>
          <a:xfrm>
            <a:off x="11081087" y="903000"/>
            <a:ext cx="2142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e423bcff3d_0_8"/>
          <p:cNvSpPr/>
          <p:nvPr/>
        </p:nvSpPr>
        <p:spPr>
          <a:xfrm>
            <a:off x="11531937" y="903000"/>
            <a:ext cx="214200" cy="2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1e423bcff3d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50" y="4228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e423bcff3d_0_8" descr="Esperó lo disfruten" title="Los Simpson --- El señor McGregor, el del  brazo por pierna y la pierna por brazo.....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6038" y="2610800"/>
            <a:ext cx="6959925" cy="3914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</Words>
  <Application>Microsoft Office PowerPoint</Application>
  <PresentationFormat>Panorámica</PresentationFormat>
  <Paragraphs>25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Encode Sans ExtraBold</vt:lpstr>
      <vt:lpstr>Open Sans</vt:lpstr>
      <vt:lpstr>Calibri</vt:lpstr>
      <vt:lpstr>Encode Sans</vt:lpstr>
      <vt:lpstr>Arial</vt:lpstr>
      <vt:lpstr>Тема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Borda Rocio</cp:lastModifiedBy>
  <cp:revision>1</cp:revision>
  <dcterms:modified xsi:type="dcterms:W3CDTF">2023-07-28T12:46:37Z</dcterms:modified>
</cp:coreProperties>
</file>